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71" r:id="rId4"/>
    <p:sldId id="272" r:id="rId5"/>
    <p:sldId id="273" r:id="rId6"/>
    <p:sldId id="274" r:id="rId7"/>
    <p:sldId id="275" r:id="rId8"/>
    <p:sldId id="276" r:id="rId9"/>
    <p:sldId id="279" r:id="rId10"/>
    <p:sldId id="280" r:id="rId11"/>
    <p:sldId id="278" r:id="rId12"/>
  </p:sldIdLst>
  <p:sldSz cx="12192000" cy="6858000"/>
  <p:notesSz cx="12192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103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B135B115-1922-E344-A9C2-EFDCDFF4A60C}" type="datetimeFigureOut">
              <a:rPr lang="en-US"/>
              <a:t>03-Feb-24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AAB2734C-C554-1F43-86F3-DA5EA4A1A826}" type="slidenum">
              <a:rPr lang="en-US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ítulo e conteúd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9D3A6509-23EB-4B44-A528-7D90D9904DC9}" type="datetime1">
              <a:rPr lang="en-US"/>
              <a:t>03-Feb-24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810" y="0"/>
            <a:ext cx="12184380" cy="6858000"/>
          </a:xfrm>
          <a:prstGeom prst="rect">
            <a:avLst/>
          </a:prstGeom>
        </p:spPr>
      </p:pic>
      <p:sp>
        <p:nvSpPr>
          <p:cNvPr id="9" name="Espaço Reservado para Conteúdo 2"/>
          <p:cNvSpPr>
            <a:spLocks noGrp="1"/>
          </p:cNvSpPr>
          <p:nvPr>
            <p:ph idx="1" hasCustomPrompt="1"/>
          </p:nvPr>
        </p:nvSpPr>
        <p:spPr bwMode="auto">
          <a:xfrm>
            <a:off x="1289049" y="2714626"/>
            <a:ext cx="9791700" cy="714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3600" b="1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título</a:t>
            </a:r>
            <a:endParaRPr/>
          </a:p>
        </p:txBody>
      </p:sp>
      <p:sp>
        <p:nvSpPr>
          <p:cNvPr id="10" name="Espaço Reservado para Conteúdo 2"/>
          <p:cNvSpPr>
            <a:spLocks noGrp="1"/>
          </p:cNvSpPr>
          <p:nvPr>
            <p:ph idx="13" hasCustomPrompt="1"/>
          </p:nvPr>
        </p:nvSpPr>
        <p:spPr bwMode="auto">
          <a:xfrm>
            <a:off x="1289049" y="3429001"/>
            <a:ext cx="9791700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20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subtítulo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4" hasCustomPrompt="1"/>
          </p:nvPr>
        </p:nvSpPr>
        <p:spPr bwMode="auto">
          <a:xfrm>
            <a:off x="1200149" y="6356350"/>
            <a:ext cx="9791700" cy="238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4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a data e o nome da área ou disciplina</a:t>
            </a:r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</a:p>
        </p:txBody>
      </p:sp>
      <p:sp>
        <p:nvSpPr>
          <p:cNvPr id="1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76301" y="1485900"/>
            <a:ext cx="10706100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2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>03-Feb-24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18" name="Espaço Reservado para Texto 4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6286501" y="1484313"/>
            <a:ext cx="5295899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0" name="Espaço Reservado para Texto 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76301" y="1487488"/>
            <a:ext cx="5295899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76301" y="2181225"/>
            <a:ext cx="5295899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6286501" y="2190750"/>
            <a:ext cx="5295899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11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>03-Feb-24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76301" y="1476375"/>
            <a:ext cx="5295899" cy="4667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6286501" y="1476376"/>
            <a:ext cx="5295899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>03-Feb-24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76301" y="1476375"/>
            <a:ext cx="5295899" cy="24288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6286501" y="1476376"/>
            <a:ext cx="5295899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10" name="Espaço Reservado para Imagem 2"/>
          <p:cNvSpPr>
            <a:spLocks noGrp="1"/>
          </p:cNvSpPr>
          <p:nvPr>
            <p:ph type="pic" idx="15"/>
          </p:nvPr>
        </p:nvSpPr>
        <p:spPr bwMode="auto">
          <a:xfrm>
            <a:off x="876299" y="4086226"/>
            <a:ext cx="5295899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pt-BR"/>
              <a:t>Clique no ícone para adicionar uma imagem</a:t>
            </a:r>
            <a:endParaRPr/>
          </a:p>
        </p:txBody>
      </p:sp>
      <p:sp>
        <p:nvSpPr>
          <p:cNvPr id="11" name="Espaço Reservado para Texto 7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76299" y="5791201"/>
            <a:ext cx="5295899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 b="0" i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a legenda mestre</a:t>
            </a:r>
            <a:endParaRPr/>
          </a:p>
        </p:txBody>
      </p:sp>
      <p:sp>
        <p:nvSpPr>
          <p:cNvPr id="12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m com Le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 bwMode="auto">
          <a:xfrm>
            <a:off x="6565899" y="0"/>
            <a:ext cx="56261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pt-BR"/>
              <a:t>Clique no ícone para adicionar uma imagem</a:t>
            </a:r>
            <a:endParaRPr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>03-Feb-24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 bwMode="auto">
          <a:xfrm>
            <a:off x="609600" y="781051"/>
            <a:ext cx="5818011" cy="619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Edite o título mestre</a:t>
            </a:r>
            <a:endParaRPr/>
          </a:p>
        </p:txBody>
      </p:sp>
      <p:sp>
        <p:nvSpPr>
          <p:cNvPr id="9" name="Espaço Reservado para Conteúdo 2"/>
          <p:cNvSpPr>
            <a:spLocks noGrp="1"/>
          </p:cNvSpPr>
          <p:nvPr>
            <p:ph idx="13"/>
          </p:nvPr>
        </p:nvSpPr>
        <p:spPr bwMode="auto">
          <a:xfrm>
            <a:off x="876301" y="1485900"/>
            <a:ext cx="5551311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2" descr="fundo_ppt1_ok.jpg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fld id="{9D3A6509-23EB-4B44-A528-7D90D9904DC9}" type="datetime1">
              <a:rPr lang="en-US"/>
              <a:t>03-Feb-24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 algn="r">
              <a:defRPr sz="1000"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lvl1pPr algn="l" defTabSz="914400">
        <a:spcBef>
          <a:spcPts val="0"/>
        </a:spcBef>
        <a:buNone/>
        <a:defRPr sz="3200">
          <a:solidFill>
            <a:srgbClr val="C00026"/>
          </a:solidFill>
          <a:latin typeface="Verdana"/>
          <a:ea typeface="Verdana"/>
          <a:cs typeface="Verdana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1800" b="0">
          <a:solidFill>
            <a:schemeClr val="tx1"/>
          </a:solidFill>
          <a:latin typeface="Verdana"/>
          <a:ea typeface="Verdana"/>
          <a:cs typeface="Verdana"/>
        </a:defRPr>
      </a:lvl1pPr>
      <a:lvl2pPr marL="742950" indent="-28575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Verdana"/>
          <a:ea typeface="Verdana"/>
          <a:cs typeface="Verdana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Verdana"/>
          <a:ea typeface="Verdana"/>
          <a:cs typeface="Verdana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google.com/url?sa=i&amp;url=https%3A%2F%2Fdocs.ros.org%2Fen%2Frolling%2FTutorials%2FBeginner-CLI-Tools%2FUnderstanding-ROS2-Topics%2FUnderstanding-ROS2-Topics.html&amp;psig=AOvVaw2GOvLdKZWS2lcdqA5fxu2O&amp;ust=1707069705309000&amp;source=images&amp;cd=vfe&amp;opi=89978449&amp;ved=0CBIQjRxqFwoTCOjvsq3gj4QDFQAAAAAdAAAAABAQ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gif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google.com/url?sa=i&amp;url=https%3A%2F%2Fdocs.ros.org%2Fen%2Frolling%2FTutorials%2FBeginner-CLI-Tools%2FUnderstanding-ROS2-Topics%2FUnderstanding-ROS2-Topics.html&amp;psig=AOvVaw2GOvLdKZWS2lcdqA5fxu2O&amp;ust=1707069705309000&amp;source=images&amp;cd=vfe&amp;opi=89978449&amp;ved=0CBIQjRxqFwoTCOjvsq3gj4QDFQAAAAAdAAAAABAQ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gif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2" Type="http://schemas.openxmlformats.org/officeDocument/2006/relationships/hyperlink" Target="https://www.google.com/url?sa=i&amp;url=https%3A%2F%2Fdocs.ros.org%2Fen%2Frolling%2FTutorials%2FBeginner-CLI-Tools%2FUnderstanding-ROS2-Topics%2FUnderstanding-ROS2-Topics.html&amp;psig=AOvVaw2GOvLdKZWS2lcdqA5fxu2O&amp;ust=1707069705309000&amp;source=images&amp;cd=vfe&amp;opi=89978449&amp;ved=0CBIQjRxqFwoTCOjvsq3gj4QDFQAAAAAdAAAAABAQ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gif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4" Type="http://schemas.openxmlformats.org/officeDocument/2006/relationships/image" Target="../media/image10.svg"/><Relationship Id="rId9" Type="http://schemas.openxmlformats.org/officeDocument/2006/relationships/image" Target="../media/image15.svg"/><Relationship Id="rId1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58" name="Espaço Reservado para Conteúdo 1"/>
          <p:cNvSpPr>
            <a:spLocks noGrp="1"/>
          </p:cNvSpPr>
          <p:nvPr>
            <p:ph idx="1"/>
          </p:nvPr>
        </p:nvSpPr>
        <p:spPr bwMode="auto">
          <a:xfrm>
            <a:off x="1289046" y="2838145"/>
            <a:ext cx="9791699" cy="1295398"/>
          </a:xfrm>
        </p:spPr>
        <p:txBody>
          <a:bodyPr>
            <a:normAutofit/>
          </a:bodyPr>
          <a:lstStyle/>
          <a:p>
            <a:pPr lvl="0" defTabSz="457200">
              <a:spcBef>
                <a:spcPts val="0"/>
              </a:spcBef>
              <a:spcAft>
                <a:spcPts val="599"/>
              </a:spcAft>
              <a:defRPr/>
            </a:pPr>
            <a:r>
              <a:rPr lang="pt-BR" dirty="0">
                <a:latin typeface="Verdana"/>
                <a:cs typeface="Verdana"/>
              </a:rPr>
              <a:t>Rob</a:t>
            </a:r>
            <a:r>
              <a:rPr lang="en-US" dirty="0" err="1">
                <a:latin typeface="Verdana"/>
                <a:cs typeface="Verdana"/>
              </a:rPr>
              <a:t>ótica</a:t>
            </a:r>
            <a:r>
              <a:rPr lang="en-US" dirty="0">
                <a:latin typeface="Verdana"/>
                <a:cs typeface="Verdana"/>
              </a:rPr>
              <a:t> </a:t>
            </a:r>
            <a:r>
              <a:rPr lang="en-US" dirty="0" err="1">
                <a:latin typeface="Verdana"/>
                <a:cs typeface="Verdana"/>
              </a:rPr>
              <a:t>Computacional</a:t>
            </a:r>
            <a:endParaRPr lang="pt-BR" dirty="0">
              <a:latin typeface="Verdana"/>
              <a:cs typeface="Verdana"/>
            </a:endParaRPr>
          </a:p>
          <a:p>
            <a:pPr>
              <a:defRPr/>
            </a:pPr>
            <a:r>
              <a:rPr lang="pt-BR" sz="2000" dirty="0"/>
              <a:t>Introdução a ROS 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1E44523-3C1A-9B65-A8DB-99A335439F5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B1296-D2B2-36EB-E44E-9E311350FAC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</p:spPr>
        <p:txBody>
          <a:bodyPr anchor="t">
            <a:normAutofit/>
          </a:bodyPr>
          <a:lstStyle/>
          <a:p>
            <a:pPr>
              <a:defRPr/>
            </a:pPr>
            <a:r>
              <a:rPr lang="pt-BR" b="1"/>
              <a:t>ROS - Robot Operating System</a:t>
            </a:r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16D1F049-4057-94DA-F2F0-D4E4DF988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1" y="1485900"/>
            <a:ext cx="4067571" cy="472439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2000" b="1" dirty="0"/>
              <a:t>Sistema da ROS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2000" b="1" dirty="0"/>
              <a:t>Publisher: </a:t>
            </a:r>
            <a:r>
              <a:rPr lang="pt-BR" sz="2000" dirty="0"/>
              <a:t>Nó que publica a mensagem.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2000" b="1" dirty="0" err="1"/>
              <a:t>Subscriber</a:t>
            </a:r>
            <a:r>
              <a:rPr lang="pt-BR" sz="2000" b="1" dirty="0"/>
              <a:t>: </a:t>
            </a:r>
            <a:r>
              <a:rPr lang="pt-BR" sz="2000" dirty="0"/>
              <a:t>Nó que recebe a mensagem.</a:t>
            </a:r>
            <a:endParaRPr lang="pt-BR" sz="2000" b="1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B53CCB5-8183-0148-F1A7-609CF2AA0E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36013" y="6210299"/>
            <a:ext cx="2520280" cy="352425"/>
          </a:xfrm>
        </p:spPr>
        <p:txBody>
          <a:bodyPr/>
          <a:lstStyle/>
          <a:p>
            <a:r>
              <a:rPr lang="en-US" dirty="0">
                <a:hlinkClick r:id="rId2"/>
              </a:rPr>
              <a:t>REF: ROS Documentation</a:t>
            </a:r>
            <a:endParaRPr lang="en-US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58718C0-1432-85D5-E4E4-1627241CD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/>
              <a:pPr>
                <a:spcAft>
                  <a:spcPts val="600"/>
                </a:spcAft>
                <a:defRPr/>
              </a:pPr>
              <a:t>10</a:t>
            </a:fld>
            <a:endParaRPr lang="en-US"/>
          </a:p>
        </p:txBody>
      </p:sp>
      <p:pic>
        <p:nvPicPr>
          <p:cNvPr id="12" name="Gráfico 11" descr="Notas adesivas 3 com preenchimento sólido">
            <a:extLst>
              <a:ext uri="{FF2B5EF4-FFF2-40B4-BE49-F238E27FC236}">
                <a16:creationId xmlns:a16="http://schemas.microsoft.com/office/drawing/2014/main" id="{B0B227F3-0F7C-5D25-BFED-78ECFDE0E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pic>
        <p:nvPicPr>
          <p:cNvPr id="1028" name="Picture 4" descr="Understanding topics — ROS 2 Documentation: Rolling documentation">
            <a:extLst>
              <a:ext uri="{FF2B5EF4-FFF2-40B4-BE49-F238E27FC236}">
                <a16:creationId xmlns:a16="http://schemas.microsoft.com/office/drawing/2014/main" id="{AA9E21A1-1FDB-04C3-2207-E4A9AD431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16" y="2132857"/>
            <a:ext cx="7022475" cy="394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562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743FB1D0-4256-6D70-D53A-999A34555C0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D4088-3F8B-7A9D-365C-89BA9AEB67E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</p:spPr>
        <p:txBody>
          <a:bodyPr anchor="t">
            <a:normAutofit/>
          </a:bodyPr>
          <a:lstStyle/>
          <a:p>
            <a:pPr>
              <a:defRPr/>
            </a:pPr>
            <a:r>
              <a:rPr lang="pt-BR" b="1" dirty="0"/>
              <a:t>Atividades</a:t>
            </a:r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E45990D2-BCF7-53CB-D848-9917749AD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1" y="1485900"/>
            <a:ext cx="8978900" cy="472439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dirty="0"/>
              <a:t>Agora estão prontos para seguir com as atividades individuais:</a:t>
            </a:r>
          </a:p>
          <a:p>
            <a:pPr>
              <a:spcAft>
                <a:spcPts val="600"/>
              </a:spcAft>
              <a:defRPr/>
            </a:pPr>
            <a:endParaRPr lang="pt-BR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dirty="0"/>
              <a:t>Atividade 1 - Pacotes e comandos importantes no simulador.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dirty="0"/>
              <a:t>Atividade 2 - Navegando nos tópicos e mensagens da ROS 2.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dirty="0"/>
              <a:t>Atividade 3 - Criando e configurando um pacote na ROS 2.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dirty="0"/>
              <a:t>Atividade 4 - Criando um nó subscritor e publicador e configurando o pacote.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F2A2504-24F7-77A7-050A-FBBC9408E6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1" y="85725"/>
            <a:ext cx="9639300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3CFE450-1C49-701B-477A-4D763293C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/>
              <a:pPr>
                <a:spcAft>
                  <a:spcPts val="600"/>
                </a:spcAft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698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b="1" dirty="0"/>
              <a:t>Exemplos de Robôs</a:t>
            </a:r>
            <a:endParaRPr lang="pt-BR" b="1"/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D7A43E2E-8B0E-F376-2831-948C8CE54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1" y="1476375"/>
            <a:ext cx="5295899" cy="466725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b="1" dirty="0"/>
              <a:t>UVD </a:t>
            </a:r>
            <a:r>
              <a:rPr lang="pt-BR" b="1"/>
              <a:t>Robot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dirty="0"/>
              <a:t>Luz ultravioleta</a:t>
            </a:r>
            <a:endParaRPr lang="pt-BR"/>
          </a:p>
          <a:p>
            <a:pPr marL="1028700" lvl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dirty="0"/>
              <a:t>Câmera 3D</a:t>
            </a:r>
            <a:endParaRPr lang="pt-BR"/>
          </a:p>
          <a:p>
            <a:pPr marL="1428750" lvl="2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dirty="0"/>
              <a:t>Localização</a:t>
            </a:r>
            <a:endParaRPr lang="pt-BR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dirty="0"/>
              <a:t>Sensores de profundidade</a:t>
            </a:r>
            <a:endParaRPr lang="pt-BR"/>
          </a:p>
          <a:p>
            <a:pPr marL="1028700" lvl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dirty="0"/>
              <a:t>Detector de obstáculos</a:t>
            </a:r>
            <a:endParaRPr lang="pt-BR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dirty="0"/>
              <a:t>Comunicação wireless</a:t>
            </a:r>
            <a:endParaRPr lang="pt-BR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dirty="0"/>
              <a:t>Inteligência</a:t>
            </a:r>
            <a:endParaRPr lang="pt-BR"/>
          </a:p>
          <a:p>
            <a:pPr marL="1028700" lvl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dirty="0"/>
              <a:t>Precisa saber onde o robô já visitou</a:t>
            </a:r>
            <a:endParaRPr lang="pt-BR"/>
          </a:p>
          <a:p>
            <a:pPr marL="1028700" lvl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dirty="0"/>
              <a:t>Evitar pessoas!</a:t>
            </a:r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96AFB203-7157-CB33-AB79-925FA950AE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018" b="2"/>
          <a:stretch/>
        </p:blipFill>
        <p:spPr>
          <a:xfrm>
            <a:off x="6286501" y="1476376"/>
            <a:ext cx="5295899" cy="4676775"/>
          </a:xfrm>
          <a:prstGeom prst="rect">
            <a:avLst/>
          </a:prstGeom>
          <a:noFill/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/>
              <a:pPr>
                <a:spcAft>
                  <a:spcPts val="600"/>
                </a:spcAft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BBDA2A48-6439-4152-5898-D1D822D6EFC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1EFC5-55E5-44AE-E966-32B7BF9E54C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b="1" dirty="0"/>
              <a:t>Exemplos de Robôs</a:t>
            </a:r>
            <a:endParaRPr lang="pt-BR" b="1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F595BE8-220B-3644-438D-6BC24D10B5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1" y="85725"/>
            <a:ext cx="9639300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C5665F9E-AC58-27F9-76DE-22A19947F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1" y="1476375"/>
            <a:ext cx="5295899" cy="466725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b="1" dirty="0" err="1"/>
              <a:t>Amazon</a:t>
            </a:r>
            <a:r>
              <a:rPr lang="pt-BR" b="1" dirty="0"/>
              <a:t> </a:t>
            </a:r>
            <a:r>
              <a:rPr lang="pt-BR" b="1" dirty="0" err="1"/>
              <a:t>Robotics</a:t>
            </a:r>
            <a:r>
              <a:rPr lang="pt-BR" b="1" dirty="0"/>
              <a:t> </a:t>
            </a:r>
            <a:r>
              <a:rPr lang="pt-BR" b="1" dirty="0" err="1"/>
              <a:t>Fulfillment</a:t>
            </a:r>
            <a:r>
              <a:rPr lang="pt-BR" b="1" dirty="0"/>
              <a:t> Center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dirty="0"/>
              <a:t>Robôs</a:t>
            </a:r>
          </a:p>
          <a:p>
            <a:pPr marL="1028700" lvl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dirty="0" err="1"/>
              <a:t>Fanuc</a:t>
            </a:r>
            <a:r>
              <a:rPr lang="pt-BR" dirty="0"/>
              <a:t> M-2000iA</a:t>
            </a:r>
          </a:p>
          <a:p>
            <a:pPr marL="1028700" lvl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dirty="0" err="1"/>
              <a:t>Robotic</a:t>
            </a:r>
            <a:r>
              <a:rPr lang="pt-BR" dirty="0"/>
              <a:t> Drive Unit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dirty="0"/>
              <a:t>Sensores</a:t>
            </a:r>
          </a:p>
          <a:p>
            <a:pPr marL="1028700" lvl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dirty="0"/>
              <a:t>Lidar (2D / 3D) </a:t>
            </a:r>
          </a:p>
          <a:p>
            <a:pPr marL="1028700" lvl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dirty="0"/>
              <a:t>Câmera RGB </a:t>
            </a:r>
          </a:p>
          <a:p>
            <a:pPr marL="1028700" lvl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dirty="0"/>
              <a:t>Distância (</a:t>
            </a:r>
            <a:r>
              <a:rPr lang="pt-BR" dirty="0" err="1"/>
              <a:t>Ultrasom</a:t>
            </a:r>
            <a:r>
              <a:rPr lang="pt-BR" dirty="0"/>
              <a:t> ou IR)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dirty="0"/>
              <a:t>Inteligência </a:t>
            </a:r>
          </a:p>
          <a:p>
            <a:pPr marL="1028700" lvl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dirty="0"/>
              <a:t>Deve entregar a “</a:t>
            </a:r>
            <a:r>
              <a:rPr lang="pt-BR" dirty="0" err="1"/>
              <a:t>pod</a:t>
            </a:r>
            <a:r>
              <a:rPr lang="pt-BR" dirty="0"/>
              <a:t>” do ponto A até o ponto B </a:t>
            </a:r>
          </a:p>
          <a:p>
            <a:pPr marL="1028700" lvl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dirty="0"/>
              <a:t>Evitar muitos outros robôs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F44458C-143F-56D1-D30C-DCFE5B9B26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459"/>
          <a:stretch/>
        </p:blipFill>
        <p:spPr>
          <a:xfrm>
            <a:off x="7253552" y="1476376"/>
            <a:ext cx="3361797" cy="4676775"/>
          </a:xfrm>
          <a:prstGeom prst="rect">
            <a:avLst/>
          </a:prstGeom>
          <a:noFill/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AE22DAB-625A-EAA0-F23F-B4C689AEA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/>
              <a:pPr>
                <a:spcAft>
                  <a:spcPts val="600"/>
                </a:spcAft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847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1178284-46F1-C72C-6A3C-5D0006AA143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8287-2187-4BC7-9BA0-D6142C291A0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b="1" dirty="0"/>
              <a:t>Mas e se o ambiente não for estruturado?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461F6C2-59B9-13FC-0AF1-0950BEAD52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5" r="-1" b="-1"/>
          <a:stretch/>
        </p:blipFill>
        <p:spPr>
          <a:xfrm>
            <a:off x="876301" y="1485900"/>
            <a:ext cx="10706100" cy="4724399"/>
          </a:xfrm>
          <a:prstGeom prst="rect">
            <a:avLst/>
          </a:prstGeom>
          <a:noFill/>
        </p:spPr>
      </p:pic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41A2B48-909E-9015-6FE2-633645DB40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1" y="85725"/>
            <a:ext cx="9639300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1F12BE3-E226-1EE7-7714-D1D6D9461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/>
              <a:pPr>
                <a:spcAft>
                  <a:spcPts val="600"/>
                </a:spcAft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049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A9195EE-51B2-C1B8-1D2D-31E1EBF1EA0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C0B4-E347-2133-4113-4305BE44B38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b="1" dirty="0"/>
              <a:t>Competição da DARPA </a:t>
            </a:r>
            <a:r>
              <a:rPr lang="pt-BR" b="1" dirty="0" err="1"/>
              <a:t>Subterranean</a:t>
            </a:r>
            <a:r>
              <a:rPr lang="pt-BR" b="1" dirty="0"/>
              <a:t> </a:t>
            </a:r>
            <a:r>
              <a:rPr lang="pt-BR" b="1" dirty="0" err="1"/>
              <a:t>Challenge</a:t>
            </a:r>
            <a:endParaRPr lang="pt-BR" b="1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F843B-61B4-9938-26C2-AB7F12F63D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1" y="85725"/>
            <a:ext cx="9639300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ED84138C-FFC9-159A-FEDB-509B4034C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1" y="1476375"/>
            <a:ext cx="5295899" cy="466725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b="1" dirty="0"/>
              <a:t>Objetivo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dirty="0"/>
              <a:t>Navegar em um ambiente perigoso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dirty="0"/>
              <a:t>Encontrar objetos de interesse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dirty="0"/>
              <a:t>Resgate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dirty="0"/>
              <a:t>Gás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dirty="0"/>
              <a:t>Artefatos </a:t>
            </a:r>
          </a:p>
          <a:p>
            <a:pPr>
              <a:spcAft>
                <a:spcPts val="600"/>
              </a:spcAft>
              <a:defRPr/>
            </a:pPr>
            <a:r>
              <a:rPr lang="pt-BR" b="1" dirty="0"/>
              <a:t>Como vencer uma competição dessas?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dirty="0"/>
              <a:t>Gerar mapas do ambiente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dirty="0"/>
              <a:t>Manter localização do robô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dirty="0"/>
              <a:t>Detectar objetos de interesse e mapear sua localização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dirty="0"/>
              <a:t>Coordenar diversos tipos de robô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89A9E55-52C4-33BB-8A2F-73587194E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307" y="2005596"/>
            <a:ext cx="3634586" cy="3608808"/>
          </a:xfrm>
          <a:prstGeom prst="rect">
            <a:avLst/>
          </a:prstGeom>
          <a:noFill/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C3EC1E4-9406-E61C-5313-0E9DF534B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/>
              <a:pPr>
                <a:spcAft>
                  <a:spcPts val="600"/>
                </a:spcAft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226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214A571-C992-9C03-F27F-B2047E427BC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27801-56AF-7F0E-A9E7-4331BC592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b="1" dirty="0"/>
              <a:t>Vencedor: Team Cerberus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72AD0AD-DAC2-A762-95F0-09CD3E82F0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1" y="85725"/>
            <a:ext cx="9639300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54145071-C590-B91E-0C0A-542981F02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1" y="1476375"/>
            <a:ext cx="5295899" cy="46672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300" b="1"/>
              <a:t>Robôs: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300"/>
              <a:t>Spot (</a:t>
            </a:r>
            <a:r>
              <a:rPr lang="pt-BR" sz="1300" err="1"/>
              <a:t>payload</a:t>
            </a:r>
            <a:r>
              <a:rPr lang="pt-BR" sz="1300"/>
              <a:t>)</a:t>
            </a:r>
          </a:p>
          <a:p>
            <a:pPr marL="1028700" lvl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300"/>
              <a:t>four-</a:t>
            </a:r>
            <a:r>
              <a:rPr lang="pt-BR" sz="1300" err="1"/>
              <a:t>legged</a:t>
            </a:r>
            <a:endParaRPr lang="pt-BR" sz="1300"/>
          </a:p>
          <a:p>
            <a:pPr marL="1028700" lvl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300"/>
              <a:t>360o câmera</a:t>
            </a:r>
          </a:p>
          <a:p>
            <a:pPr marL="1028700" lvl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300"/>
              <a:t>LIDAR</a:t>
            </a:r>
          </a:p>
          <a:p>
            <a:pPr marL="1028700" lvl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300" err="1"/>
              <a:t>Microphone</a:t>
            </a:r>
            <a:endParaRPr lang="pt-BR" sz="130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300" err="1"/>
              <a:t>Seekur</a:t>
            </a:r>
            <a:r>
              <a:rPr lang="pt-BR" sz="1300"/>
              <a:t> Jr: (mapeamento)</a:t>
            </a:r>
          </a:p>
          <a:p>
            <a:pPr marL="1028700" lvl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300" err="1"/>
              <a:t>six-whelled</a:t>
            </a:r>
            <a:endParaRPr lang="pt-BR" sz="1300"/>
          </a:p>
          <a:p>
            <a:pPr marL="1028700" lvl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300"/>
              <a:t>LIDAR</a:t>
            </a:r>
          </a:p>
          <a:p>
            <a:pPr marL="1028700" lvl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300"/>
              <a:t>GPS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300" err="1"/>
              <a:t>DroneSense</a:t>
            </a:r>
            <a:r>
              <a:rPr lang="pt-BR" sz="1300"/>
              <a:t> (exploração)</a:t>
            </a:r>
          </a:p>
          <a:p>
            <a:pPr marL="1028700" lvl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300"/>
              <a:t>360o câmera</a:t>
            </a:r>
          </a:p>
          <a:p>
            <a:pPr marL="1028700" lvl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300"/>
              <a:t>LIDAR</a:t>
            </a:r>
          </a:p>
          <a:p>
            <a:pPr marL="1028700" lvl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300"/>
              <a:t>Detector de gás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300" err="1"/>
              <a:t>Flyability</a:t>
            </a:r>
            <a:r>
              <a:rPr lang="pt-BR" sz="1300"/>
              <a:t> </a:t>
            </a:r>
            <a:r>
              <a:rPr lang="pt-BR" sz="1300" err="1"/>
              <a:t>Gimball</a:t>
            </a:r>
            <a:r>
              <a:rPr lang="pt-BR" sz="1300"/>
              <a:t> (exploração)</a:t>
            </a:r>
          </a:p>
          <a:p>
            <a:pPr marL="1028700" lvl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300"/>
              <a:t>360o câmera</a:t>
            </a:r>
          </a:p>
          <a:p>
            <a:pPr marL="1028700" lvl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300"/>
              <a:t>LIDAR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300" b="1"/>
              <a:t>Como administrar essas informações?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B155E4C-81E8-0768-12D2-FA7110E596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38" r="12776"/>
          <a:stretch/>
        </p:blipFill>
        <p:spPr>
          <a:xfrm>
            <a:off x="6286501" y="1476376"/>
            <a:ext cx="5295899" cy="4676775"/>
          </a:xfrm>
          <a:prstGeom prst="rect">
            <a:avLst/>
          </a:prstGeom>
          <a:noFill/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6D99342-F8CB-9CAC-8AB5-310DCC8F3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/>
              <a:pPr>
                <a:spcAft>
                  <a:spcPts val="600"/>
                </a:spcAft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849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2EA9DB70-A1B3-D1A1-D41B-CD631EED9C6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Picture 2" descr="ROS 2 Humble Hawksbill Release! — Open Robotics">
            <a:extLst>
              <a:ext uri="{FF2B5EF4-FFF2-40B4-BE49-F238E27FC236}">
                <a16:creationId xmlns:a16="http://schemas.microsoft.com/office/drawing/2014/main" id="{ABDE9D9B-BEE6-F014-0D66-D83333A82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8" r="2" b="2"/>
          <a:stretch/>
        </p:blipFill>
        <p:spPr bwMode="auto">
          <a:xfrm>
            <a:off x="7104112" y="1400176"/>
            <a:ext cx="3640072" cy="443710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14DE10-0879-1A8C-9572-6FA0D7A8224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5818011" cy="619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pt-BR" sz="2500" b="1"/>
              <a:t>ROS - </a:t>
            </a:r>
            <a:r>
              <a:rPr lang="pt-BR" sz="2500" b="1" err="1"/>
              <a:t>Robot</a:t>
            </a:r>
            <a:r>
              <a:rPr lang="pt-BR" sz="2500" b="1"/>
              <a:t> </a:t>
            </a:r>
            <a:r>
              <a:rPr lang="pt-BR" sz="2500" b="1" err="1"/>
              <a:t>Operating</a:t>
            </a:r>
            <a:r>
              <a:rPr lang="pt-BR" sz="2500" b="1"/>
              <a:t> System</a:t>
            </a:r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300D7EE0-E22C-8AE1-09DE-012420A957D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76301" y="1485900"/>
            <a:ext cx="5551311" cy="472439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dirty="0"/>
              <a:t>“open-</a:t>
            </a:r>
            <a:r>
              <a:rPr lang="pt-BR" dirty="0" err="1"/>
              <a:t>source</a:t>
            </a:r>
            <a:r>
              <a:rPr lang="pt-BR" dirty="0"/>
              <a:t> </a:t>
            </a:r>
            <a:r>
              <a:rPr lang="pt-BR" dirty="0" err="1"/>
              <a:t>robotics</a:t>
            </a:r>
            <a:r>
              <a:rPr lang="pt-BR" dirty="0"/>
              <a:t> middleware </a:t>
            </a:r>
            <a:r>
              <a:rPr lang="pt-BR" dirty="0" err="1"/>
              <a:t>platform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provides</a:t>
            </a:r>
            <a:r>
              <a:rPr lang="pt-BR" dirty="0"/>
              <a:t> a set </a:t>
            </a:r>
            <a:r>
              <a:rPr lang="pt-BR" dirty="0" err="1"/>
              <a:t>of</a:t>
            </a:r>
            <a:r>
              <a:rPr lang="pt-BR" dirty="0"/>
              <a:t> software </a:t>
            </a:r>
            <a:r>
              <a:rPr lang="pt-BR" dirty="0" err="1"/>
              <a:t>libraries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tools for </a:t>
            </a:r>
            <a:r>
              <a:rPr lang="pt-BR" dirty="0" err="1"/>
              <a:t>building</a:t>
            </a:r>
            <a:r>
              <a:rPr lang="pt-BR" dirty="0"/>
              <a:t> </a:t>
            </a:r>
            <a:r>
              <a:rPr lang="pt-BR" dirty="0" err="1"/>
              <a:t>robot</a:t>
            </a:r>
            <a:r>
              <a:rPr lang="pt-BR" dirty="0"/>
              <a:t> </a:t>
            </a:r>
            <a:r>
              <a:rPr lang="pt-BR" dirty="0" err="1"/>
              <a:t>applications</a:t>
            </a:r>
            <a:r>
              <a:rPr lang="pt-BR" dirty="0"/>
              <a:t>.”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dirty="0"/>
              <a:t>Vantagens da ROS</a:t>
            </a:r>
          </a:p>
          <a:p>
            <a:pPr marL="1028700" lvl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dirty="0"/>
              <a:t>Modular</a:t>
            </a:r>
          </a:p>
          <a:p>
            <a:pPr marL="1028700" lvl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dirty="0"/>
              <a:t>Sistema de mensagem</a:t>
            </a:r>
          </a:p>
          <a:p>
            <a:pPr marL="1028700" lvl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dirty="0" err="1"/>
              <a:t>Visualizatização</a:t>
            </a:r>
            <a:endParaRPr lang="pt-BR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2000" b="1" dirty="0"/>
              <a:t>Versão: ROS 2 - </a:t>
            </a:r>
            <a:r>
              <a:rPr lang="pt-BR" sz="2000" b="1" dirty="0" err="1"/>
              <a:t>Humble</a:t>
            </a:r>
            <a:endParaRPr lang="pt-BR" sz="2000" b="1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F789066-C1DD-D166-28FE-F39E7C2C2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/>
              <a:pPr>
                <a:spcAft>
                  <a:spcPts val="600"/>
                </a:spcAft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450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665CDD2-A2F3-0E55-08A0-382BD1CF504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A4EBE-2B38-BC95-BACE-B41BCA633A4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</p:spPr>
        <p:txBody>
          <a:bodyPr anchor="t">
            <a:normAutofit/>
          </a:bodyPr>
          <a:lstStyle/>
          <a:p>
            <a:pPr>
              <a:defRPr/>
            </a:pPr>
            <a:r>
              <a:rPr lang="pt-BR" b="1"/>
              <a:t>ROS - Robot Operating System</a:t>
            </a:r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B5CB9E95-112C-860A-8091-F44F26A1F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1" y="1485900"/>
            <a:ext cx="4067571" cy="472439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2000" b="1" dirty="0"/>
              <a:t>Sistema da ROS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2000" b="1" dirty="0"/>
              <a:t>Nodes (Nós): </a:t>
            </a:r>
            <a:r>
              <a:rPr lang="pt-BR" sz="2000" dirty="0"/>
              <a:t>Um nó na ROS é um programa que executa uma ação </a:t>
            </a:r>
            <a:r>
              <a:rPr lang="pt-BR" sz="2000" dirty="0">
                <a:sym typeface="Wingdings" panose="05000000000000000000" pitchFamily="2" charset="2"/>
              </a:rPr>
              <a:t> Script do Python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0B85B1-D520-04F5-24C2-DDD398301A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36013" y="6210299"/>
            <a:ext cx="2520280" cy="352425"/>
          </a:xfrm>
        </p:spPr>
        <p:txBody>
          <a:bodyPr/>
          <a:lstStyle/>
          <a:p>
            <a:r>
              <a:rPr lang="en-US" dirty="0">
                <a:hlinkClick r:id="rId2"/>
              </a:rPr>
              <a:t>REF: ROS Documentation</a:t>
            </a:r>
            <a:endParaRPr lang="en-US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E206D7B-8236-455D-DE8C-E223C129C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/>
              <a:pPr>
                <a:spcAft>
                  <a:spcPts val="600"/>
                </a:spcAft>
                <a:defRPr/>
              </a:pPr>
              <a:t>8</a:t>
            </a:fld>
            <a:endParaRPr lang="en-US"/>
          </a:p>
        </p:txBody>
      </p:sp>
      <p:pic>
        <p:nvPicPr>
          <p:cNvPr id="12" name="Gráfico 11" descr="Notas adesivas 3 com preenchimento sólido">
            <a:extLst>
              <a:ext uri="{FF2B5EF4-FFF2-40B4-BE49-F238E27FC236}">
                <a16:creationId xmlns:a16="http://schemas.microsoft.com/office/drawing/2014/main" id="{02F4808C-AA03-4F9C-7CAC-68FB52D5B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pic>
        <p:nvPicPr>
          <p:cNvPr id="1028" name="Picture 4" descr="Understanding topics — ROS 2 Documentation: Rolling documentation">
            <a:extLst>
              <a:ext uri="{FF2B5EF4-FFF2-40B4-BE49-F238E27FC236}">
                <a16:creationId xmlns:a16="http://schemas.microsoft.com/office/drawing/2014/main" id="{5983AAF4-657E-2BCE-88FA-178E74898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16" y="2132857"/>
            <a:ext cx="7022475" cy="394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804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FC0A22FC-C325-C672-94FB-95AC6217BAA7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AFA30-4805-062E-A408-DADF1C0A80D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</p:spPr>
        <p:txBody>
          <a:bodyPr anchor="t">
            <a:normAutofit/>
          </a:bodyPr>
          <a:lstStyle/>
          <a:p>
            <a:pPr>
              <a:defRPr/>
            </a:pPr>
            <a:r>
              <a:rPr lang="pt-BR" b="1"/>
              <a:t>ROS - Robot Operating System</a:t>
            </a:r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D1115DBA-C550-88F4-17DE-87AB65757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1" y="1485900"/>
            <a:ext cx="4067571" cy="472439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2000" b="1" dirty="0"/>
              <a:t>Sistema da ROS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2000" b="1" i="0" dirty="0" err="1">
                <a:solidFill>
                  <a:srgbClr val="090A11"/>
                </a:solidFill>
                <a:effectLst/>
                <a:latin typeface="Open Sans" panose="020B0606030504020204" pitchFamily="34" charset="0"/>
              </a:rPr>
              <a:t>Topics</a:t>
            </a:r>
            <a:r>
              <a:rPr lang="pt-BR" sz="2000" b="1" i="0" dirty="0">
                <a:solidFill>
                  <a:srgbClr val="090A11"/>
                </a:solidFill>
                <a:effectLst/>
                <a:latin typeface="Open Sans" panose="020B0606030504020204" pitchFamily="34" charset="0"/>
              </a:rPr>
              <a:t> (Tópicos)</a:t>
            </a:r>
            <a:r>
              <a:rPr lang="pt-BR" sz="2000" b="1" dirty="0"/>
              <a:t>: </a:t>
            </a:r>
            <a:r>
              <a:rPr lang="pt-BR" sz="2000" dirty="0"/>
              <a:t>Barramento onde trocamos informações entre nós.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2000" b="1" i="0" dirty="0" err="1">
                <a:solidFill>
                  <a:srgbClr val="090A11"/>
                </a:solidFill>
                <a:effectLst/>
                <a:latin typeface="Open Sans" panose="020B0606030504020204" pitchFamily="34" charset="0"/>
              </a:rPr>
              <a:t>Messages</a:t>
            </a:r>
            <a:r>
              <a:rPr lang="pt-BR" sz="2000" b="1" i="0" dirty="0">
                <a:solidFill>
                  <a:srgbClr val="090A11"/>
                </a:solidFill>
                <a:effectLst/>
                <a:latin typeface="Open Sans" panose="020B0606030504020204" pitchFamily="34" charset="0"/>
              </a:rPr>
              <a:t> (Mensagens): </a:t>
            </a:r>
            <a:r>
              <a:rPr lang="pt-BR" sz="2000" i="0" dirty="0">
                <a:solidFill>
                  <a:srgbClr val="090A11"/>
                </a:solidFill>
                <a:effectLst/>
                <a:latin typeface="Open Sans" panose="020B0606030504020204" pitchFamily="34" charset="0"/>
              </a:rPr>
              <a:t>E</a:t>
            </a:r>
            <a:r>
              <a:rPr lang="pt-BR" sz="2000" b="0" i="0" dirty="0">
                <a:solidFill>
                  <a:srgbClr val="090A11"/>
                </a:solidFill>
                <a:effectLst/>
                <a:latin typeface="Open Sans" panose="020B0606030504020204" pitchFamily="34" charset="0"/>
              </a:rPr>
              <a:t>struturas de dados que carregam informações</a:t>
            </a:r>
            <a:endParaRPr lang="pt-BR" sz="2000" b="1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D4D491A-954B-CCA7-5199-CEAADC60D5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36013" y="6210299"/>
            <a:ext cx="2520280" cy="352425"/>
          </a:xfrm>
        </p:spPr>
        <p:txBody>
          <a:bodyPr/>
          <a:lstStyle/>
          <a:p>
            <a:r>
              <a:rPr lang="en-US" dirty="0">
                <a:hlinkClick r:id="rId2"/>
              </a:rPr>
              <a:t>REF: ROS Documentation</a:t>
            </a:r>
            <a:endParaRPr lang="en-US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3C24D2C-C8C1-59B8-643A-41671C2B3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/>
              <a:pPr>
                <a:spcAft>
                  <a:spcPts val="600"/>
                </a:spcAft>
                <a:defRPr/>
              </a:pPr>
              <a:t>9</a:t>
            </a:fld>
            <a:endParaRPr lang="en-US"/>
          </a:p>
        </p:txBody>
      </p:sp>
      <p:pic>
        <p:nvPicPr>
          <p:cNvPr id="12" name="Gráfico 11" descr="Notas adesivas 3 com preenchimento sólido">
            <a:extLst>
              <a:ext uri="{FF2B5EF4-FFF2-40B4-BE49-F238E27FC236}">
                <a16:creationId xmlns:a16="http://schemas.microsoft.com/office/drawing/2014/main" id="{956DFF09-ACEE-B1C6-0BB6-72371D857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pic>
        <p:nvPicPr>
          <p:cNvPr id="1028" name="Picture 4" descr="Understanding topics — ROS 2 Documentation: Rolling documentation">
            <a:extLst>
              <a:ext uri="{FF2B5EF4-FFF2-40B4-BE49-F238E27FC236}">
                <a16:creationId xmlns:a16="http://schemas.microsoft.com/office/drawing/2014/main" id="{FA0BCBE3-D7F5-1391-80EF-5D3C1907B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16" y="2132857"/>
            <a:ext cx="7022475" cy="394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áfico 8" descr="Microfone de rádio com preenchimento sólido">
            <a:extLst>
              <a:ext uri="{FF2B5EF4-FFF2-40B4-BE49-F238E27FC236}">
                <a16:creationId xmlns:a16="http://schemas.microsoft.com/office/drawing/2014/main" id="{9A13DB8F-FE4A-3360-BA4C-322D827B2C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90701" y="4466059"/>
            <a:ext cx="914400" cy="914400"/>
          </a:xfrm>
          <a:prstGeom prst="rect">
            <a:avLst/>
          </a:prstGeom>
        </p:spPr>
      </p:pic>
      <p:pic>
        <p:nvPicPr>
          <p:cNvPr id="13" name="Gráfico 12" descr="Legendas com preenchimento sólido">
            <a:extLst>
              <a:ext uri="{FF2B5EF4-FFF2-40B4-BE49-F238E27FC236}">
                <a16:creationId xmlns:a16="http://schemas.microsoft.com/office/drawing/2014/main" id="{983FA9EB-5ED7-E4A6-093B-7FCF8CD7A8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9654" y="4567412"/>
            <a:ext cx="914400" cy="914400"/>
          </a:xfrm>
          <a:prstGeom prst="rect">
            <a:avLst/>
          </a:prstGeom>
        </p:spPr>
      </p:pic>
      <p:pic>
        <p:nvPicPr>
          <p:cNvPr id="15" name="Gráfico 14" descr="Webcam com preenchimento sólido">
            <a:extLst>
              <a:ext uri="{FF2B5EF4-FFF2-40B4-BE49-F238E27FC236}">
                <a16:creationId xmlns:a16="http://schemas.microsoft.com/office/drawing/2014/main" id="{917773A2-B0E7-F9F0-EE71-215920C15A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63371" y="4567412"/>
            <a:ext cx="914400" cy="914400"/>
          </a:xfrm>
          <a:prstGeom prst="rect">
            <a:avLst/>
          </a:prstGeom>
        </p:spPr>
      </p:pic>
      <p:grpSp>
        <p:nvGrpSpPr>
          <p:cNvPr id="22" name="Agrupar 21">
            <a:extLst>
              <a:ext uri="{FF2B5EF4-FFF2-40B4-BE49-F238E27FC236}">
                <a16:creationId xmlns:a16="http://schemas.microsoft.com/office/drawing/2014/main" id="{D651F458-8665-1B00-F431-221D4FC0305F}"/>
              </a:ext>
            </a:extLst>
          </p:cNvPr>
          <p:cNvGrpSpPr/>
          <p:nvPr/>
        </p:nvGrpSpPr>
        <p:grpSpPr>
          <a:xfrm>
            <a:off x="3701608" y="4199181"/>
            <a:ext cx="914400" cy="914400"/>
            <a:chOff x="3611598" y="3834403"/>
            <a:chExt cx="914400" cy="914400"/>
          </a:xfrm>
        </p:grpSpPr>
        <p:pic>
          <p:nvPicPr>
            <p:cNvPr id="18" name="Gráfico 17" descr="Sem fio com preenchimento sólido">
              <a:extLst>
                <a:ext uri="{FF2B5EF4-FFF2-40B4-BE49-F238E27FC236}">
                  <a16:creationId xmlns:a16="http://schemas.microsoft.com/office/drawing/2014/main" id="{E01CE9C1-24EE-FCCC-C21D-E46C80D70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2700000">
              <a:off x="3611598" y="3834403"/>
              <a:ext cx="914400" cy="914400"/>
            </a:xfrm>
            <a:prstGeom prst="rect">
              <a:avLst/>
            </a:prstGeom>
          </p:spPr>
        </p:pic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11F70800-F63B-9185-1584-E67F4F61360D}"/>
                </a:ext>
              </a:extLst>
            </p:cNvPr>
            <p:cNvSpPr/>
            <p:nvPr/>
          </p:nvSpPr>
          <p:spPr>
            <a:xfrm>
              <a:off x="3934595" y="4481688"/>
              <a:ext cx="268406" cy="2434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noFill/>
              </a:endParaRPr>
            </a:p>
          </p:txBody>
        </p:sp>
      </p:grpSp>
      <p:pic>
        <p:nvPicPr>
          <p:cNvPr id="20" name="Gráfico 19" descr="Carro com preenchimento sólido">
            <a:extLst>
              <a:ext uri="{FF2B5EF4-FFF2-40B4-BE49-F238E27FC236}">
                <a16:creationId xmlns:a16="http://schemas.microsoft.com/office/drawing/2014/main" id="{6E5F2444-4EC4-7DC0-A761-3A1B9019A3A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764842" y="467484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69629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Dia1_2022</Template>
  <TotalTime>395</TotalTime>
  <Words>382</Words>
  <Application>Microsoft Office PowerPoint</Application>
  <DocSecurity>0</DocSecurity>
  <PresentationFormat>Widescreen</PresentationFormat>
  <Paragraphs>95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7" baseType="lpstr">
      <vt:lpstr>Arial</vt:lpstr>
      <vt:lpstr>Calibri</vt:lpstr>
      <vt:lpstr>Open Sans</vt:lpstr>
      <vt:lpstr>Verdana</vt:lpstr>
      <vt:lpstr>Wingdings</vt:lpstr>
      <vt:lpstr>Personalizar design</vt:lpstr>
      <vt:lpstr>Apresentação do PowerPoint</vt:lpstr>
      <vt:lpstr>Exemplos de Robôs</vt:lpstr>
      <vt:lpstr>Exemplos de Robôs</vt:lpstr>
      <vt:lpstr>Mas e se o ambiente não for estruturado?</vt:lpstr>
      <vt:lpstr>Competição da DARPA Subterranean Challenge</vt:lpstr>
      <vt:lpstr>Vencedor: Team Cerberus</vt:lpstr>
      <vt:lpstr>ROS - Robot Operating System</vt:lpstr>
      <vt:lpstr>ROS - Robot Operating System</vt:lpstr>
      <vt:lpstr>ROS - Robot Operating System</vt:lpstr>
      <vt:lpstr>ROS - Robot Operating System</vt:lpstr>
      <vt:lpstr>Atividades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Fábio Miranda</dc:creator>
  <cp:keywords/>
  <dc:description/>
  <cp:lastModifiedBy>Diego Pavan Soler</cp:lastModifiedBy>
  <cp:revision>55</cp:revision>
  <dcterms:created xsi:type="dcterms:W3CDTF">2016-04-26T11:53:07Z</dcterms:created>
  <dcterms:modified xsi:type="dcterms:W3CDTF">2024-02-03T18:51:01Z</dcterms:modified>
  <cp:category/>
  <dc:identifier/>
  <cp:contentStatus/>
  <dc:language/>
  <cp:version/>
</cp:coreProperties>
</file>